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9"/>
  </p:notesMasterIdLst>
  <p:sldIdLst>
    <p:sldId id="256" r:id="rId4"/>
    <p:sldId id="356" r:id="rId5"/>
    <p:sldId id="325" r:id="rId6"/>
    <p:sldId id="344" r:id="rId7"/>
    <p:sldId id="345" r:id="rId8"/>
    <p:sldId id="349" r:id="rId9"/>
    <p:sldId id="350" r:id="rId10"/>
    <p:sldId id="357" r:id="rId11"/>
    <p:sldId id="348" r:id="rId12"/>
    <p:sldId id="359" r:id="rId13"/>
    <p:sldId id="347" r:id="rId14"/>
    <p:sldId id="352" r:id="rId15"/>
    <p:sldId id="353" r:id="rId16"/>
    <p:sldId id="355" r:id="rId17"/>
    <p:sldId id="35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4" autoAdjust="0"/>
    <p:restoredTop sz="94660"/>
  </p:normalViewPr>
  <p:slideViewPr>
    <p:cSldViewPr>
      <p:cViewPr varScale="1">
        <p:scale>
          <a:sx n="110" d="100"/>
          <a:sy n="110" d="100"/>
        </p:scale>
        <p:origin x="7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110C1-F360-48CE-BF8F-FF3BF5BF661A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BF89-321C-4DF6-8874-45C3B2B6B2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4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BF89-321C-4DF6-8874-45C3B2B6B24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03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2014, September 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AG Meeting 2014 Bamberg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77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8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45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5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18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4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4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1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00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06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AD31149E-E225-41DF-9804-2408E2B7A44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68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1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4E7D-4700-4914-82A8-52A8035274CB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57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7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2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03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89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130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698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8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177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15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805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49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89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5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92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9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41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45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3E58-96F4-4769-995B-09D47D7F3450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149E-E225-41DF-9804-2408E2B7A4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2014, September 24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AG Meeting 2014 Bamberg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DA1B-A207-420F-BA39-A30CC026A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9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D1C2-17FE-4FB0-9A5F-BF9AE9186059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55E5-EBEA-44CC-8757-5F2957A70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29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882128"/>
            <a:ext cx="795637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Gaia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DR1: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a few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warnings </a:t>
            </a:r>
            <a:b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 caveats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</a:rPr>
            </a:br>
            <a:endParaRPr lang="de-D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6266956"/>
            <a:ext cx="6400800" cy="543644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U. Bastian</a:t>
            </a:r>
            <a:r>
              <a:rPr lang="en-US" sz="1600" dirty="0" smtClean="0"/>
              <a:t>, Gaia User Workshop, ARI 4.4.2016</a:t>
            </a:r>
            <a:endParaRPr lang="de-DE" sz="1600" dirty="0"/>
          </a:p>
        </p:txBody>
      </p:sp>
      <p:pic>
        <p:nvPicPr>
          <p:cNvPr id="4" name="Picture 2" descr="artistic-Gaia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6" y="1"/>
            <a:ext cx="3934694" cy="27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110477"/>
            <a:ext cx="55795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e.g. 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importance of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using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variance/covariance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quantities</a:t>
            </a:r>
            <a:endParaRPr lang="de-DE" sz="2800" dirty="0"/>
          </a:p>
        </p:txBody>
      </p:sp>
      <p:pic>
        <p:nvPicPr>
          <p:cNvPr id="8" name="Picture 2" descr="Aufnahme mittels des Wide Field Imager des MPG/ESO-2,2-m-Telesko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r="28805"/>
          <a:stretch/>
        </p:blipFill>
        <p:spPr bwMode="auto">
          <a:xfrm>
            <a:off x="6696000" y="2843808"/>
            <a:ext cx="2448000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inverse of a parallax ...</a:t>
            </a:r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508961"/>
            <a:ext cx="6739789" cy="53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4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inverse of a parallax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„Estimating distance from parallax“, </a:t>
            </a:r>
            <a:br>
              <a:rPr lang="de-DE" dirty="0" smtClean="0"/>
            </a:br>
            <a:r>
              <a:rPr lang="de-DE" dirty="0" smtClean="0"/>
              <a:t>C. Bailer-Jones, EWASS 2016 &amp; PASP, Oct 2015</a:t>
            </a:r>
          </a:p>
          <a:p>
            <a:endParaRPr lang="de-DE" dirty="0"/>
          </a:p>
          <a:p>
            <a:r>
              <a:rPr lang="de-DE" dirty="0" smtClean="0"/>
              <a:t>Various Bayesian priors giving realistic means and variances   -   for various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11621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Gaia image of the week, 2015-12-19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9144000" cy="4562414"/>
          </a:xfrm>
        </p:spPr>
      </p:pic>
    </p:spTree>
    <p:extLst>
      <p:ext uri="{BB962C8B-B14F-4D97-AF65-F5344CB8AC3E}">
        <p14:creationId xmlns:p14="http://schemas.microsoft.com/office/powerpoint/2010/main" val="1303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Now for something </a:t>
            </a:r>
            <a:r>
              <a:rPr lang="de-DE" dirty="0" smtClean="0"/>
              <a:t>funny but serious</a:t>
            </a:r>
            <a:r>
              <a:rPr lang="de-DE" dirty="0" smtClean="0"/>
              <a:t>: M11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22609"/>
            <a:ext cx="5626968" cy="5535391"/>
          </a:xfrm>
        </p:spPr>
      </p:pic>
      <p:sp>
        <p:nvSpPr>
          <p:cNvPr id="6" name="TextBox 5"/>
          <p:cNvSpPr txBox="1"/>
          <p:nvPr/>
        </p:nvSpPr>
        <p:spPr>
          <a:xfrm>
            <a:off x="2386104" y="4055057"/>
            <a:ext cx="16633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Wow 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An exploding </a:t>
            </a:r>
            <a:r>
              <a:rPr lang="de-DE" sz="1200" smtClean="0">
                <a:solidFill>
                  <a:srgbClr val="FF0000"/>
                </a:solidFill>
              </a:rPr>
              <a:t>cluster ??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778" y="3501008"/>
            <a:ext cx="2811860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Variances/mean errors</a:t>
            </a:r>
          </a:p>
          <a:p>
            <a:r>
              <a:rPr lang="de-DE" dirty="0" smtClean="0"/>
              <a:t>Covariances/Correlations</a:t>
            </a:r>
          </a:p>
          <a:p>
            <a:r>
              <a:rPr lang="de-DE" dirty="0" smtClean="0"/>
              <a:t>Condition number (inverse)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GoF (F2)</a:t>
            </a:r>
          </a:p>
          <a:p>
            <a:r>
              <a:rPr lang="de-DE" dirty="0" smtClean="0"/>
              <a:t>Source excess </a:t>
            </a:r>
            <a:r>
              <a:rPr lang="de-DE" dirty="0" smtClean="0"/>
              <a:t>noise</a:t>
            </a:r>
          </a:p>
          <a:p>
            <a:endParaRPr lang="de-DE" dirty="0"/>
          </a:p>
          <a:p>
            <a:r>
              <a:rPr lang="de-DE" dirty="0" smtClean="0"/>
              <a:t>Solution_1512170101, </a:t>
            </a:r>
            <a:br>
              <a:rPr lang="de-DE" dirty="0" smtClean="0"/>
            </a:br>
            <a:r>
              <a:rPr lang="de-DE" dirty="0" smtClean="0"/>
              <a:t>members</a:t>
            </a:r>
            <a:r>
              <a:rPr lang="de-DE" dirty="0"/>
              <a:t> </a:t>
            </a:r>
            <a:r>
              <a:rPr lang="de-DE" dirty="0" smtClean="0"/>
              <a:t>position-selected</a:t>
            </a:r>
            <a:endParaRPr lang="de-D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31841" y="5806092"/>
            <a:ext cx="297196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Data from a preliminary solution; but </a:t>
            </a:r>
            <a:b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actual Gaia DR1 will look quite similar </a:t>
            </a:r>
            <a:endParaRPr lang="de-D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Now for something </a:t>
            </a:r>
            <a:r>
              <a:rPr lang="de-DE" dirty="0" smtClean="0"/>
              <a:t>funny but serious</a:t>
            </a:r>
            <a:r>
              <a:rPr lang="de-DE" dirty="0" smtClean="0"/>
              <a:t>: M11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941168"/>
            <a:ext cx="15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Wow !</a:t>
            </a:r>
            <a:endParaRPr lang="de-DE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00" y="1332000"/>
            <a:ext cx="5652280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778" y="3501008"/>
            <a:ext cx="276184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Variances/mean errors</a:t>
            </a:r>
          </a:p>
          <a:p>
            <a:r>
              <a:rPr lang="de-DE" dirty="0" smtClean="0"/>
              <a:t>Covariances/Correlations</a:t>
            </a:r>
          </a:p>
          <a:p>
            <a:r>
              <a:rPr lang="de-DE" dirty="0" smtClean="0"/>
              <a:t>Condition number (inverse)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GoF (F2)</a:t>
            </a:r>
          </a:p>
          <a:p>
            <a:r>
              <a:rPr lang="de-DE" dirty="0" smtClean="0"/>
              <a:t>Source excess noise</a:t>
            </a:r>
          </a:p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031841" y="5806092"/>
            <a:ext cx="297196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Data from a preliminary solution; but </a:t>
            </a:r>
            <a:b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actual Gaia DR1 will look quite similar </a:t>
            </a:r>
            <a:endParaRPr lang="de-D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During </a:t>
            </a:r>
            <a:r>
              <a:rPr lang="en-US" dirty="0"/>
              <a:t>this presentation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2400" dirty="0" smtClean="0"/>
              <a:t>about </a:t>
            </a:r>
            <a:r>
              <a:rPr lang="en-US" sz="2400" dirty="0"/>
              <a:t>1 million stars were </a:t>
            </a:r>
            <a:r>
              <a:rPr lang="en-US" sz="2400" dirty="0" smtClean="0"/>
              <a:t>measured by Gaia,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-</a:t>
            </a:r>
            <a:r>
              <a:rPr lang="en-US" sz="2400" dirty="0" smtClean="0"/>
              <a:t> roughly 10 million astrometric measurements were taken,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-</a:t>
            </a:r>
            <a:r>
              <a:rPr lang="en-US" sz="2400" dirty="0" smtClean="0"/>
              <a:t> about </a:t>
            </a:r>
            <a:r>
              <a:rPr lang="en-US" sz="2400" dirty="0"/>
              <a:t>300,000 spectra were made of 100,000 stars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662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 to Gaia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de-DE" dirty="0" smtClean="0"/>
              <a:t>Skipped – </a:t>
            </a:r>
            <a:r>
              <a:rPr lang="de-DE" dirty="0" smtClean="0"/>
              <a:t>Stefan gave it less than an hour ago</a:t>
            </a:r>
            <a:r>
              <a:rPr lang="de-DE" dirty="0" smtClean="0"/>
              <a:t> 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Forthcoming first Gaia data release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„Gaia DR1“             14.6/11.8 months</a:t>
            </a:r>
          </a:p>
          <a:p>
            <a:r>
              <a:rPr lang="de-DE" sz="2400" dirty="0"/>
              <a:t>e</a:t>
            </a:r>
            <a:r>
              <a:rPr lang="de-DE" sz="2400" dirty="0" smtClean="0"/>
              <a:t>nd of summer </a:t>
            </a:r>
            <a:r>
              <a:rPr lang="de-DE" sz="2400" dirty="0" smtClean="0"/>
              <a:t>2016</a:t>
            </a:r>
          </a:p>
          <a:p>
            <a:r>
              <a:rPr lang="de-DE" sz="2400" dirty="0" smtClean="0"/>
              <a:t>1 billion positions and G magnitudes      (old plan, still true)</a:t>
            </a:r>
          </a:p>
          <a:p>
            <a:r>
              <a:rPr lang="de-DE" sz="2400" dirty="0" smtClean="0"/>
              <a:t>plus 2 million parallaxes and proper motions       (very new)</a:t>
            </a:r>
          </a:p>
          <a:p>
            <a:endParaRPr lang="de-DE" sz="2400" dirty="0" smtClean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74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1 billion positions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fontScale="47500" lnSpcReduction="20000"/>
          </a:bodyPr>
          <a:lstStyle/>
          <a:p>
            <a:r>
              <a:rPr lang="de-DE" dirty="0" smtClean="0"/>
              <a:t>Probably ~1.5 billion</a:t>
            </a:r>
          </a:p>
          <a:p>
            <a:r>
              <a:rPr lang="de-DE" dirty="0" smtClean="0"/>
              <a:t>Mostly G=12-20</a:t>
            </a:r>
          </a:p>
          <a:p>
            <a:r>
              <a:rPr lang="de-DE" dirty="0" smtClean="0"/>
              <a:t>On average on the ICRS/ICRF system to sub-mas precision.</a:t>
            </a:r>
          </a:p>
          <a:p>
            <a:r>
              <a:rPr lang="de-DE" dirty="0" smtClean="0"/>
              <a:t>But: </a:t>
            </a:r>
          </a:p>
          <a:p>
            <a:pPr lvl="1"/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few Gaia observations for 5-parameter solutions</a:t>
            </a:r>
          </a:p>
          <a:p>
            <a:pPr lvl="1"/>
            <a:r>
              <a:rPr lang="de-DE" dirty="0" smtClean="0"/>
              <a:t>Bayesian prior that parallax and motions are „small“, implying a Galaxy model, </a:t>
            </a:r>
            <a:br>
              <a:rPr lang="de-DE" dirty="0" smtClean="0"/>
            </a:br>
            <a:r>
              <a:rPr lang="de-DE" dirty="0" smtClean="0"/>
              <a:t>                                          see Michalik</a:t>
            </a:r>
            <a:r>
              <a:rPr lang="de-DE" dirty="0"/>
              <a:t> </a:t>
            </a:r>
            <a:r>
              <a:rPr lang="de-DE" dirty="0" smtClean="0"/>
              <a:t>et al 2015, </a:t>
            </a:r>
            <a:r>
              <a:rPr lang="de-DE" dirty="0"/>
              <a:t>A&amp;A, </a:t>
            </a:r>
            <a:r>
              <a:rPr lang="de-DE" dirty="0" smtClean="0"/>
              <a:t>583</a:t>
            </a:r>
            <a:r>
              <a:rPr lang="de-DE" dirty="0"/>
              <a:t>, A68, ArXiV 1507.02963</a:t>
            </a:r>
            <a:endParaRPr lang="de-DE" dirty="0" smtClean="0"/>
          </a:p>
          <a:p>
            <a:pPr lvl="1"/>
            <a:r>
              <a:rPr lang="de-DE" dirty="0" smtClean="0"/>
              <a:t>effectively a „reasonable“ 2-parameter solution; no pm and parallaxes published 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Thus: </a:t>
            </a:r>
          </a:p>
          <a:p>
            <a:pPr lvl="1"/>
            <a:r>
              <a:rPr lang="de-DE" dirty="0"/>
              <a:t>t</a:t>
            </a:r>
            <a:r>
              <a:rPr lang="de-DE" dirty="0" smtClean="0"/>
              <a:t>ypically uncertain by 1-3 mas due to unknown parallax and proper motion</a:t>
            </a:r>
          </a:p>
          <a:p>
            <a:pPr lvl="1"/>
            <a:r>
              <a:rPr lang="de-DE" dirty="0" smtClean="0"/>
              <a:t>perhaps 10 percent with formal uncertainties &gt;15 mas 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few unrecognized high proper motions and parallaxes   -&gt;   </a:t>
            </a:r>
            <a:r>
              <a:rPr lang="de-DE" dirty="0" smtClean="0">
                <a:solidFill>
                  <a:srgbClr val="FF0000"/>
                </a:solidFill>
              </a:rPr>
              <a:t>outliers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de-DE" dirty="0" smtClean="0"/>
              <a:t>                       and of course the usual </a:t>
            </a:r>
            <a:r>
              <a:rPr lang="de-DE" dirty="0" smtClean="0">
                <a:solidFill>
                  <a:srgbClr val="FF0000"/>
                </a:solidFill>
              </a:rPr>
              <a:t>outliers</a:t>
            </a:r>
            <a:r>
              <a:rPr lang="de-DE" dirty="0" smtClean="0"/>
              <a:t> due to disturbed measurements</a:t>
            </a:r>
          </a:p>
          <a:p>
            <a:endParaRPr lang="de-DE" dirty="0" smtClean="0"/>
          </a:p>
          <a:p>
            <a:r>
              <a:rPr lang="de-DE" sz="3600" dirty="0" smtClean="0">
                <a:solidFill>
                  <a:srgbClr val="00B050"/>
                </a:solidFill>
              </a:rPr>
              <a:t>No problem for all applications that I could think of.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iant advance over all existing large reference catalogues</a:t>
            </a:r>
          </a:p>
          <a:p>
            <a:pPr lvl="1"/>
            <a:r>
              <a:rPr lang="de-DE" dirty="0" smtClean="0"/>
              <a:t>precision and accuracy quickly deteriorating (few years, both future and past)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or the future: to be replaced by Gaia DR2 before this problem can take effect in the future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or the past: the time of applicability can be extended by combination with known pm, </a:t>
            </a:r>
            <a:br>
              <a:rPr lang="de-DE" dirty="0" smtClean="0"/>
            </a:br>
            <a:r>
              <a:rPr lang="de-DE" dirty="0" smtClean="0"/>
              <a:t>                    or by direct combination with older known positions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4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260648"/>
            <a:ext cx="8579296" cy="1156990"/>
          </a:xfrm>
        </p:spPr>
        <p:txBody>
          <a:bodyPr>
            <a:normAutofit/>
          </a:bodyPr>
          <a:lstStyle/>
          <a:p>
            <a:r>
              <a:rPr lang="de-DE" dirty="0" smtClean="0"/>
              <a:t>The 2 million parallaxes and motions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Too few Gaia observations for 5-parameter solutions</a:t>
            </a:r>
          </a:p>
          <a:p>
            <a:endParaRPr lang="de-DE" sz="2200" dirty="0" smtClean="0"/>
          </a:p>
          <a:p>
            <a:r>
              <a:rPr lang="de-DE" dirty="0" smtClean="0"/>
              <a:t>Solved by combination with Tycho-2 positions</a:t>
            </a:r>
          </a:p>
          <a:p>
            <a:pPr lvl="1"/>
            <a:r>
              <a:rPr lang="de-DE" sz="2100" dirty="0"/>
              <a:t>g</a:t>
            </a:r>
            <a:r>
              <a:rPr lang="de-DE" sz="2100" dirty="0" smtClean="0"/>
              <a:t>enuine 5-parameter solutions </a:t>
            </a:r>
          </a:p>
          <a:p>
            <a:pPr lvl="1"/>
            <a:r>
              <a:rPr lang="de-DE" sz="2100" dirty="0"/>
              <a:t>v</a:t>
            </a:r>
            <a:r>
              <a:rPr lang="de-DE" sz="2100" dirty="0" smtClean="0"/>
              <a:t>alid proper motions and parallaxes</a:t>
            </a:r>
          </a:p>
          <a:p>
            <a:pPr lvl="1"/>
            <a:r>
              <a:rPr lang="de-DE" sz="2100" dirty="0"/>
              <a:t>b</a:t>
            </a:r>
            <a:r>
              <a:rPr lang="de-DE" sz="2100" dirty="0" smtClean="0"/>
              <a:t>ut: depending on Tycho-2 (incl. HIP) positions,</a:t>
            </a:r>
            <a:br>
              <a:rPr lang="de-DE" sz="2100" dirty="0" smtClean="0"/>
            </a:br>
            <a:r>
              <a:rPr lang="de-DE" dirty="0" smtClean="0"/>
              <a:t>              </a:t>
            </a:r>
            <a:r>
              <a:rPr lang="de-DE" sz="2000" dirty="0" smtClean="0"/>
              <a:t>not on Tycho-2 and HIP motions and parallaxes, however.</a:t>
            </a:r>
          </a:p>
          <a:p>
            <a:r>
              <a:rPr lang="de-DE" dirty="0" smtClean="0"/>
              <a:t>Comparisons:</a:t>
            </a:r>
          </a:p>
          <a:p>
            <a:pPr lvl="1"/>
            <a:r>
              <a:rPr lang="de-DE" sz="2000" dirty="0" smtClean="0"/>
              <a:t>Number of objects: </a:t>
            </a:r>
            <a:r>
              <a:rPr lang="de-DE" sz="2000" dirty="0" smtClean="0">
                <a:solidFill>
                  <a:srgbClr val="00B050"/>
                </a:solidFill>
              </a:rPr>
              <a:t>20 times better than HIP</a:t>
            </a:r>
          </a:p>
          <a:p>
            <a:pPr lvl="1"/>
            <a:r>
              <a:rPr lang="de-DE" sz="2000" dirty="0" smtClean="0"/>
              <a:t>Parallaxes typically below 0.5 mas, </a:t>
            </a:r>
            <a:r>
              <a:rPr lang="de-DE" sz="2000" dirty="0" smtClean="0">
                <a:solidFill>
                  <a:srgbClr val="00B050"/>
                </a:solidFill>
              </a:rPr>
              <a:t>i.e. </a:t>
            </a:r>
            <a:r>
              <a:rPr lang="de-DE" sz="2000" dirty="0">
                <a:solidFill>
                  <a:srgbClr val="00B050"/>
                </a:solidFill>
              </a:rPr>
              <a:t>b</a:t>
            </a:r>
            <a:r>
              <a:rPr lang="de-DE" sz="2000" dirty="0" smtClean="0">
                <a:solidFill>
                  <a:srgbClr val="00B050"/>
                </a:solidFill>
              </a:rPr>
              <a:t>etter than HIP</a:t>
            </a:r>
          </a:p>
          <a:p>
            <a:pPr lvl="1"/>
            <a:r>
              <a:rPr lang="de-DE" sz="2000" dirty="0" smtClean="0"/>
              <a:t>Motions typically 2 mas/yr,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i.e.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orse than HIP </a:t>
            </a:r>
            <a:r>
              <a:rPr lang="de-DE" sz="2000" dirty="0" smtClean="0"/>
              <a:t>(but 0.1 mas for HIP stars)</a:t>
            </a:r>
          </a:p>
          <a:p>
            <a:pPr lvl="1"/>
            <a:r>
              <a:rPr lang="de-DE" sz="2000" dirty="0" smtClean="0"/>
              <a:t>Systematic errors: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worse than HIP</a:t>
            </a:r>
            <a:r>
              <a:rPr lang="de-DE" sz="2000" dirty="0" smtClean="0"/>
              <a:t>;  a number will be given with the release</a:t>
            </a:r>
          </a:p>
          <a:p>
            <a:pPr lvl="1"/>
            <a:r>
              <a:rPr lang="de-DE" sz="2000" dirty="0" smtClean="0">
                <a:solidFill>
                  <a:srgbClr val="FF0000"/>
                </a:solidFill>
              </a:rPr>
              <a:t>Not yet comparable with expected Gaia performances !   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                     </a:t>
            </a:r>
            <a:r>
              <a:rPr lang="de-DE" sz="2000" dirty="0" smtClean="0"/>
              <a:t>DR2 will be the first proper Gaia Catalogue </a:t>
            </a:r>
          </a:p>
          <a:p>
            <a:pPr lvl="1"/>
            <a:r>
              <a:rPr lang="de-DE" sz="2000" dirty="0" smtClean="0">
                <a:solidFill>
                  <a:srgbClr val="FF0000"/>
                </a:solidFill>
              </a:rPr>
              <a:t>Beware of the systematics !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5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Systematic errors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Size in DR1 is similar to the individual uncertainties </a:t>
            </a:r>
          </a:p>
          <a:p>
            <a:pPr lvl="1"/>
            <a:r>
              <a:rPr lang="de-DE" dirty="0" smtClean="0"/>
              <a:t>causes:  </a:t>
            </a:r>
          </a:p>
          <a:p>
            <a:pPr lvl="2"/>
            <a:r>
              <a:rPr lang="de-DE" dirty="0"/>
              <a:t>c</a:t>
            </a:r>
            <a:r>
              <a:rPr lang="de-DE" dirty="0" smtClean="0"/>
              <a:t>olour terms, PSF time variations, basic-angle oscillations</a:t>
            </a:r>
          </a:p>
          <a:p>
            <a:pPr lvl="2"/>
            <a:r>
              <a:rPr lang="de-DE" dirty="0" smtClean="0"/>
              <a:t>clanks</a:t>
            </a:r>
          </a:p>
          <a:p>
            <a:pPr lvl="2"/>
            <a:r>
              <a:rPr lang="de-DE" dirty="0"/>
              <a:t>d</a:t>
            </a:r>
            <a:r>
              <a:rPr lang="de-DE" dirty="0" smtClean="0"/>
              <a:t>ependence on Tycho-2</a:t>
            </a:r>
          </a:p>
          <a:p>
            <a:pPr lvl="2"/>
            <a:r>
              <a:rPr lang="de-DE" dirty="0" smtClean="0"/>
              <a:t>...</a:t>
            </a:r>
            <a:endParaRPr lang="de-DE" dirty="0"/>
          </a:p>
          <a:p>
            <a:pPr lvl="2"/>
            <a:endParaRPr lang="de-DE" dirty="0"/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Averages over many stars will not be (much) better than the numbers for a single star</a:t>
            </a:r>
          </a:p>
          <a:p>
            <a:endParaRPr lang="de-DE" dirty="0"/>
          </a:p>
          <a:p>
            <a:r>
              <a:rPr lang="de-DE" dirty="0" smtClean="0"/>
              <a:t>Clusters, absolute brightness of standard candles, ...</a:t>
            </a:r>
          </a:p>
          <a:p>
            <a:endParaRPr lang="de-DE" dirty="0"/>
          </a:p>
          <a:p>
            <a:r>
              <a:rPr lang="de-DE" dirty="0" smtClean="0"/>
              <a:t>Recipe: </a:t>
            </a:r>
            <a:br>
              <a:rPr lang="de-DE" dirty="0" smtClean="0"/>
            </a:br>
            <a:r>
              <a:rPr lang="de-DE" dirty="0" smtClean="0">
                <a:solidFill>
                  <a:srgbClr val="00B050"/>
                </a:solidFill>
              </a:rPr>
              <a:t>- </a:t>
            </a:r>
            <a:r>
              <a:rPr lang="de-DE" sz="2600" dirty="0">
                <a:solidFill>
                  <a:srgbClr val="00B050"/>
                </a:solidFill>
              </a:rPr>
              <a:t>q</a:t>
            </a:r>
            <a:r>
              <a:rPr lang="de-DE" sz="2600" dirty="0" smtClean="0">
                <a:solidFill>
                  <a:srgbClr val="00B050"/>
                </a:solidFill>
              </a:rPr>
              <a:t>uadratically add a systematic uncertainty after averaging</a:t>
            </a:r>
            <a:br>
              <a:rPr lang="de-DE" sz="2600" dirty="0" smtClean="0">
                <a:solidFill>
                  <a:srgbClr val="00B050"/>
                </a:solidFill>
              </a:rPr>
            </a:br>
            <a:r>
              <a:rPr lang="de-DE" sz="2600" dirty="0" smtClean="0"/>
              <a:t>better:</a:t>
            </a:r>
            <a:r>
              <a:rPr lang="de-DE" sz="2600" dirty="0" smtClean="0">
                <a:solidFill>
                  <a:srgbClr val="00B050"/>
                </a:solidFill>
              </a:rPr>
              <a:t/>
            </a:r>
            <a:br>
              <a:rPr lang="de-DE" sz="2600" dirty="0" smtClean="0">
                <a:solidFill>
                  <a:srgbClr val="00B050"/>
                </a:solidFill>
              </a:rPr>
            </a:br>
            <a:r>
              <a:rPr lang="de-DE" sz="2600" dirty="0" smtClean="0">
                <a:solidFill>
                  <a:srgbClr val="00B050"/>
                </a:solidFill>
              </a:rPr>
              <a:t>- give separate random and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5719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N=400 stars, each with sigma(parallax) = 0.5 mas</a:t>
            </a:r>
          </a:p>
          <a:p>
            <a:endParaRPr lang="de-DE" sz="2400" dirty="0"/>
          </a:p>
          <a:p>
            <a:r>
              <a:rPr lang="de-DE" sz="2400" dirty="0"/>
              <a:t>s</a:t>
            </a:r>
            <a:r>
              <a:rPr lang="de-DE" sz="2400" dirty="0" smtClean="0"/>
              <a:t>qrt(N) law gives sigma(average) = 0.025 mas = 25 muas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</a:t>
            </a:r>
            <a:r>
              <a:rPr lang="de-DE" sz="2400" dirty="0" smtClean="0">
                <a:solidFill>
                  <a:srgbClr val="FF0000"/>
                </a:solidFill>
              </a:rPr>
              <a:t>completely unrealistic for DR1 !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inverse of a parallax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              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... is not necessarily a distance</a:t>
            </a:r>
          </a:p>
          <a:p>
            <a:pPr marL="0" indent="0">
              <a:buNone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dirty="0" smtClean="0"/>
              <a:t>Insignificant parallaxes</a:t>
            </a:r>
          </a:p>
          <a:p>
            <a:r>
              <a:rPr lang="de-DE" dirty="0" smtClean="0"/>
              <a:t>Negative parallaxes</a:t>
            </a:r>
          </a:p>
          <a:p>
            <a:r>
              <a:rPr lang="de-DE" dirty="0" smtClean="0"/>
              <a:t>Marginally significant parallaxes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Look at the standard errors in the catlg file(s)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And then of course: Outliers</a:t>
            </a:r>
          </a:p>
          <a:p>
            <a:pPr lvl="2"/>
            <a:r>
              <a:rPr lang="de-DE" dirty="0" smtClean="0"/>
              <a:t>Small degree of freedom per star  </a:t>
            </a:r>
            <a:r>
              <a:rPr lang="de-DE" sz="1500" dirty="0" smtClean="0"/>
              <a:t>(hampering outlier rejection)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5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inverse of a parallax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Mean, median, mode, rms     </a:t>
            </a:r>
            <a:r>
              <a:rPr lang="de-DE" sz="1400" dirty="0" smtClean="0"/>
              <a:t>of a trigonometric distance</a:t>
            </a:r>
          </a:p>
          <a:p>
            <a:pPr lvl="1"/>
            <a:r>
              <a:rPr lang="de-DE" dirty="0" smtClean="0"/>
              <a:t>Consider a given true parallax p</a:t>
            </a:r>
          </a:p>
          <a:p>
            <a:pPr lvl="1"/>
            <a:r>
              <a:rPr lang="de-DE" dirty="0" smtClean="0"/>
              <a:t>Distance D=1/p                                   (see next page)</a:t>
            </a:r>
          </a:p>
          <a:p>
            <a:pPr lvl="1"/>
            <a:endParaRPr lang="de-DE" dirty="0"/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Recipe to avoid scientific trouble: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Always use forward modelling to measured parallaxes to fit higher-level unknown quantities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In other words: Do not use derived quantities like individual distances or absolute magnitudes to fit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higher-level unknown quantities</a:t>
            </a:r>
          </a:p>
        </p:txBody>
      </p:sp>
    </p:spTree>
    <p:extLst>
      <p:ext uri="{BB962C8B-B14F-4D97-AF65-F5344CB8AC3E}">
        <p14:creationId xmlns:p14="http://schemas.microsoft.com/office/powerpoint/2010/main" val="35734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Larissa</vt:lpstr>
      <vt:lpstr>Custom Design</vt:lpstr>
      <vt:lpstr>Benutzerdefiniertes Design</vt:lpstr>
      <vt:lpstr>Gaia DR1:    a few warnings  and  caveats  </vt:lpstr>
      <vt:lpstr>Introduction to Gaia</vt:lpstr>
      <vt:lpstr>Forthcoming first Gaia data release </vt:lpstr>
      <vt:lpstr>The 1 billion positions</vt:lpstr>
      <vt:lpstr>The 2 million parallaxes and motions</vt:lpstr>
      <vt:lpstr>Systematic errors</vt:lpstr>
      <vt:lpstr>Example</vt:lpstr>
      <vt:lpstr>The inverse of a parallax ...</vt:lpstr>
      <vt:lpstr>The inverse of a parallax ...</vt:lpstr>
      <vt:lpstr>The inverse of a parallax ...</vt:lpstr>
      <vt:lpstr>The inverse of a parallax ...</vt:lpstr>
      <vt:lpstr>Gaia image of the week, 2015-12-19</vt:lpstr>
      <vt:lpstr>Now for something funny but serious: M11</vt:lpstr>
      <vt:lpstr>Now for something funny but serious: M11</vt:lpstr>
      <vt:lpstr>During this presentation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Centroid discussion</dc:title>
  <dc:creator>Bastian</dc:creator>
  <cp:lastModifiedBy>bastian</cp:lastModifiedBy>
  <cp:revision>223</cp:revision>
  <dcterms:created xsi:type="dcterms:W3CDTF">2014-03-04T13:35:55Z</dcterms:created>
  <dcterms:modified xsi:type="dcterms:W3CDTF">2016-04-04T13:06:18Z</dcterms:modified>
</cp:coreProperties>
</file>